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81" r:id="rId21"/>
    <p:sldId id="283" r:id="rId22"/>
    <p:sldId id="285" r:id="rId23"/>
    <p:sldId id="278" r:id="rId24"/>
    <p:sldId id="279" r:id="rId25"/>
    <p:sldId id="286" r:id="rId26"/>
  </p:sldIdLst>
  <p:sldSz cx="14630400" cy="8229600"/>
  <p:notesSz cx="8229600" cy="14630400"/>
  <p:embeddedFontLst>
    <p:embeddedFont>
      <p:font typeface="Cambria Math" panose="02040503050406030204" pitchFamily="18" charset="0"/>
      <p:regular r:id="rId28"/>
    </p:embeddedFont>
    <p:embeddedFont>
      <p:font typeface="Crimson Pro Semi Bold" panose="020B0604020202020204" charset="0"/>
      <p:regular r:id="rId29"/>
    </p:embeddedFont>
    <p:embeddedFont>
      <p:font typeface="Heebo" pitchFamily="2" charset="-79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97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2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35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7E10F-8E69-C76C-51DE-3B8EFD36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553C8-13D9-C01F-2048-A42D8BEFB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72232-FDF6-F477-BA15-08B0F72FB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7C0B6-427E-6A14-9F9F-6490F57FB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6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146179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HS301 </a:t>
            </a:r>
            <a:endParaRPr lang="en-US" sz="6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7" y="258090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Role of Hedge Funds in Financial Markets</a:t>
            </a:r>
            <a:endParaRPr lang="en-US" sz="6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964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emerged in the 1940s, initially as a way for wealthy individuals to hedge their portfolios against market downturns. Over time, they evolved into sophisticated investment vehicles with diverse strategies.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7745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</a:t>
            </a:r>
            <a:r>
              <a:rPr lang="en-US" sz="44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Funds</a:t>
            </a:r>
            <a:r>
              <a:rPr lang="en-US" sz="44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and Price Discovery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86184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Information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actively gather and analyze market information to identify potential opportunities. They use this information to make informed trading decisions, affecting the price of assets</a:t>
            </a:r>
            <a:r>
              <a:rPr lang="en-US" sz="17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86172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Efficiency</a:t>
            </a:r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participation improves market efficiency by reflecting accurate information into asset prices. They identify mispricing's and exploit them, contributing to more efficient price discovery.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7" y="186172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Volatility</a:t>
            </a:r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strategies, such as short-selling and arbitrage, can increase market volatility, as they actively seek to profit from price fluctuations.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7389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Funds and Market Crises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Role in 2008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played a significant role in the 2008 financial crisis. They invested heavily in mortgage-backed securities and other complex financial instruments. When the housing bubble burst, many hedge funds suffered significant losses.</a:t>
            </a:r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Impact on Market</a:t>
            </a:r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Their losses exacerbated the crisis, leading to a decline in market liquidity and a sharp drop in asset prices. Hedge funds also contributed to the crisis by engaging in excessive leverage and risky investments.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989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Regulation and Oversight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crisis highlighted the need for greater regulation and oversight of hedge funds. The Dodd-Frank Wall Street Reform and Consumer Protection Act of 2010 introduced new regulations to increase transparency and reduce systemic risk.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418306" y="828766"/>
            <a:ext cx="812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Funds and Market Volatility</a:t>
            </a:r>
          </a:p>
        </p:txBody>
      </p:sp>
      <p:sp>
        <p:nvSpPr>
          <p:cNvPr id="5" name="Shape 2"/>
          <p:cNvSpPr/>
          <p:nvPr/>
        </p:nvSpPr>
        <p:spPr>
          <a:xfrm>
            <a:off x="1673457" y="1907738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919836" y="23857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418306" y="21475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08230" y="2232540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</a:p>
        </p:txBody>
      </p:sp>
      <p:sp>
        <p:nvSpPr>
          <p:cNvPr id="9" name="Text 6"/>
          <p:cNvSpPr/>
          <p:nvPr/>
        </p:nvSpPr>
        <p:spPr>
          <a:xfrm>
            <a:off x="2903550" y="2208581"/>
            <a:ext cx="2888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High-Frequency Trading</a:t>
            </a:r>
          </a:p>
        </p:txBody>
      </p:sp>
      <p:sp>
        <p:nvSpPr>
          <p:cNvPr id="10" name="Text 7"/>
          <p:cNvSpPr/>
          <p:nvPr/>
        </p:nvSpPr>
        <p:spPr>
          <a:xfrm>
            <a:off x="2903549" y="2736854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engage in high-frequency trading (HFT) to exploit small price differences in a fraction of a second, leading to increased market volatility and potential instability.</a:t>
            </a:r>
          </a:p>
        </p:txBody>
      </p:sp>
      <p:sp>
        <p:nvSpPr>
          <p:cNvPr id="11" name="Shape 8"/>
          <p:cNvSpPr/>
          <p:nvPr/>
        </p:nvSpPr>
        <p:spPr>
          <a:xfrm>
            <a:off x="1919836" y="428790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433546" y="40441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589041" y="4144447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903549" y="412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Short-Selling</a:t>
            </a:r>
          </a:p>
        </p:txBody>
      </p:sp>
      <p:sp>
        <p:nvSpPr>
          <p:cNvPr id="15" name="Text 12"/>
          <p:cNvSpPr/>
          <p:nvPr/>
        </p:nvSpPr>
        <p:spPr>
          <a:xfrm>
            <a:off x="2903550" y="4621466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often short-sell assets, betting on their price decline. This can contribute to increased market volatility, especially during periods of uncertainty or market downturns.</a:t>
            </a:r>
          </a:p>
        </p:txBody>
      </p:sp>
      <p:sp>
        <p:nvSpPr>
          <p:cNvPr id="16" name="Shape 13"/>
          <p:cNvSpPr/>
          <p:nvPr/>
        </p:nvSpPr>
        <p:spPr>
          <a:xfrm>
            <a:off x="1919836" y="612124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1448786" y="58965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622022" y="598158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903550" y="5953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Sentiment</a:t>
            </a:r>
          </a:p>
        </p:txBody>
      </p:sp>
      <p:sp>
        <p:nvSpPr>
          <p:cNvPr id="20" name="Text 17"/>
          <p:cNvSpPr/>
          <p:nvPr/>
        </p:nvSpPr>
        <p:spPr>
          <a:xfrm>
            <a:off x="2903549" y="6497210"/>
            <a:ext cx="9992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actions of hedge funds, particularly their large trades, can impact market sentiment and lead to herd behavior, potentially amplifying price fluctuations.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Hedge Fund Performance Metrics</a:t>
            </a:r>
          </a:p>
        </p:txBody>
      </p:sp>
      <p:sp>
        <p:nvSpPr>
          <p:cNvPr id="4" name="Text 1"/>
          <p:cNvSpPr/>
          <p:nvPr/>
        </p:nvSpPr>
        <p:spPr>
          <a:xfrm>
            <a:off x="6280189" y="45698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Evaluating hedge fund performance goes beyond simply looking at returns. Investors need to consider a range of factors to make informed investment decisions.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577187"/>
            <a:ext cx="757166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Importance of </a:t>
            </a:r>
          </a:p>
          <a:p>
            <a:pPr marL="0" indent="0">
              <a:lnSpc>
                <a:spcPts val="50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Performance Metrics</a:t>
            </a:r>
          </a:p>
        </p:txBody>
      </p:sp>
      <p:sp>
        <p:nvSpPr>
          <p:cNvPr id="4" name="Shape 1"/>
          <p:cNvSpPr/>
          <p:nvPr/>
        </p:nvSpPr>
        <p:spPr>
          <a:xfrm>
            <a:off x="719852" y="2397562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96064" y="2474714"/>
            <a:ext cx="11025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8269" y="23975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Transparency</a:t>
            </a:r>
          </a:p>
        </p:txBody>
      </p:sp>
      <p:sp>
        <p:nvSpPr>
          <p:cNvPr id="7" name="Text 4"/>
          <p:cNvSpPr/>
          <p:nvPr/>
        </p:nvSpPr>
        <p:spPr>
          <a:xfrm>
            <a:off x="1388269" y="284214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provide transparency into the fund's strategies and risk management practices, allowing investors to make informed decisions.</a:t>
            </a:r>
          </a:p>
        </p:txBody>
      </p:sp>
      <p:sp>
        <p:nvSpPr>
          <p:cNvPr id="8" name="Shape 5"/>
          <p:cNvSpPr/>
          <p:nvPr/>
        </p:nvSpPr>
        <p:spPr>
          <a:xfrm>
            <a:off x="4674870" y="2397562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29770" y="2474714"/>
            <a:ext cx="15299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3287" y="23975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Comparison</a:t>
            </a:r>
          </a:p>
        </p:txBody>
      </p:sp>
      <p:sp>
        <p:nvSpPr>
          <p:cNvPr id="11" name="Text 8"/>
          <p:cNvSpPr/>
          <p:nvPr/>
        </p:nvSpPr>
        <p:spPr>
          <a:xfrm>
            <a:off x="5343287" y="284214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Investors can compare the performance of different hedge funds using consistent metrics, allowing for a more objective assessment.</a:t>
            </a:r>
          </a:p>
        </p:txBody>
      </p:sp>
      <p:sp>
        <p:nvSpPr>
          <p:cNvPr id="12" name="Shape 9"/>
          <p:cNvSpPr/>
          <p:nvPr/>
        </p:nvSpPr>
        <p:spPr>
          <a:xfrm>
            <a:off x="719852" y="492454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7014" y="5001697"/>
            <a:ext cx="14847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8269" y="492454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Assessment</a:t>
            </a:r>
          </a:p>
        </p:txBody>
      </p:sp>
      <p:sp>
        <p:nvSpPr>
          <p:cNvPr id="15" name="Text 12"/>
          <p:cNvSpPr/>
          <p:nvPr/>
        </p:nvSpPr>
        <p:spPr>
          <a:xfrm>
            <a:off x="1388269" y="536912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provide a quantitative basis for assessing the fund's performance against its stated objectives and market conditions.</a:t>
            </a:r>
          </a:p>
        </p:txBody>
      </p:sp>
      <p:sp>
        <p:nvSpPr>
          <p:cNvPr id="16" name="Shape 13"/>
          <p:cNvSpPr/>
          <p:nvPr/>
        </p:nvSpPr>
        <p:spPr>
          <a:xfrm>
            <a:off x="4674870" y="492454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4824889" y="5001697"/>
            <a:ext cx="16263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3287" y="492454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Decision</a:t>
            </a:r>
            <a:r>
              <a:rPr lang="en-US" sz="20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Making</a:t>
            </a:r>
          </a:p>
        </p:txBody>
      </p:sp>
      <p:sp>
        <p:nvSpPr>
          <p:cNvPr id="19" name="Text 16"/>
          <p:cNvSpPr/>
          <p:nvPr/>
        </p:nvSpPr>
        <p:spPr>
          <a:xfrm>
            <a:off x="5343287" y="536912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Metrics help investors make better investment decisions by providing insights into the fund's risk-adjusted returns, fees, and overall performance.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7691"/>
            <a:ext cx="11126986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Aspects of Evaluating Hedge Fund Performance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53" y="3290528"/>
            <a:ext cx="5764530" cy="2767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9043" y="1986735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Alpha</a:t>
            </a:r>
          </a:p>
        </p:txBody>
      </p:sp>
      <p:sp>
        <p:nvSpPr>
          <p:cNvPr id="5" name="Text 2"/>
          <p:cNvSpPr/>
          <p:nvPr/>
        </p:nvSpPr>
        <p:spPr>
          <a:xfrm>
            <a:off x="7571422" y="2504061"/>
            <a:ext cx="6323648" cy="224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the excess return of an investment relative to a benchmark index, considering the risk of the investment.</a:t>
            </a:r>
          </a:p>
        </p:txBody>
      </p:sp>
      <p:sp>
        <p:nvSpPr>
          <p:cNvPr id="6" name="Text 3"/>
          <p:cNvSpPr/>
          <p:nvPr/>
        </p:nvSpPr>
        <p:spPr>
          <a:xfrm>
            <a:off x="7579043" y="3290528"/>
            <a:ext cx="63236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Calculated using the Capital Asset Pricing Model (CAPM).</a:t>
            </a:r>
          </a:p>
        </p:txBody>
      </p:sp>
      <p:sp>
        <p:nvSpPr>
          <p:cNvPr id="7" name="Text 4"/>
          <p:cNvSpPr/>
          <p:nvPr/>
        </p:nvSpPr>
        <p:spPr>
          <a:xfrm>
            <a:off x="7571422" y="3713587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Positive alpha indicates outperformance, while negative alpha indicates underperformance.</a:t>
            </a:r>
          </a:p>
        </p:txBody>
      </p:sp>
      <p:sp>
        <p:nvSpPr>
          <p:cNvPr id="8" name="Text 5"/>
          <p:cNvSpPr/>
          <p:nvPr/>
        </p:nvSpPr>
        <p:spPr>
          <a:xfrm>
            <a:off x="7579043" y="486822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Beta</a:t>
            </a:r>
          </a:p>
        </p:txBody>
      </p:sp>
      <p:sp>
        <p:nvSpPr>
          <p:cNvPr id="9" name="Text 6"/>
          <p:cNvSpPr/>
          <p:nvPr/>
        </p:nvSpPr>
        <p:spPr>
          <a:xfrm>
            <a:off x="7579043" y="5406509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a stock's volatility or the degree to which its price fluctuates relative to the market as a whole.</a:t>
            </a:r>
          </a:p>
        </p:txBody>
      </p:sp>
      <p:sp>
        <p:nvSpPr>
          <p:cNvPr id="10" name="Text 7"/>
          <p:cNvSpPr/>
          <p:nvPr/>
        </p:nvSpPr>
        <p:spPr>
          <a:xfrm>
            <a:off x="7579043" y="6268045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 benchmark index is used to represent the market in beta calculation.</a:t>
            </a:r>
          </a:p>
        </p:txBody>
      </p:sp>
      <p:sp>
        <p:nvSpPr>
          <p:cNvPr id="11" name="Text 8"/>
          <p:cNvSpPr/>
          <p:nvPr/>
        </p:nvSpPr>
        <p:spPr>
          <a:xfrm>
            <a:off x="7579043" y="7129582"/>
            <a:ext cx="63236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formula is: Covariance (Ri, Rm) / Variance (Rm)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521" y="842959"/>
            <a:ext cx="12734930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Aspects of Evaluating Hedge Fund Performance (Continued)</a:t>
            </a:r>
          </a:p>
        </p:txBody>
      </p:sp>
      <p:sp>
        <p:nvSpPr>
          <p:cNvPr id="4" name="Shape 1"/>
          <p:cNvSpPr/>
          <p:nvPr/>
        </p:nvSpPr>
        <p:spPr>
          <a:xfrm>
            <a:off x="736521" y="2707600"/>
            <a:ext cx="3920539" cy="3363878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46904" y="291798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Sharpe</a:t>
            </a:r>
            <a:r>
              <a:rPr lang="en-US" sz="20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Ratio</a:t>
            </a:r>
          </a:p>
        </p:txBody>
      </p:sp>
      <p:sp>
        <p:nvSpPr>
          <p:cNvPr id="6" name="Text 3"/>
          <p:cNvSpPr/>
          <p:nvPr/>
        </p:nvSpPr>
        <p:spPr>
          <a:xfrm>
            <a:off x="946904" y="3373041"/>
            <a:ext cx="330958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Measures the performance of an asset or group of assets relative to their assumed risk</a:t>
            </a:r>
            <a:r>
              <a:rPr lang="en-US" sz="16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46904" y="4509373"/>
            <a:ext cx="330958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Formula: (Return of Asset – Risk-Free Return) / Standard Deviation of Asset's Rate of Return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24" y="2619742"/>
            <a:ext cx="8860699" cy="37792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36608" y="6626780"/>
            <a:ext cx="38574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S&amp;P 500 Portfolio Sharpe Ratio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87940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Additional Risk Measures: Drawdown &amp; Information Ratio</a:t>
            </a:r>
          </a:p>
        </p:txBody>
      </p:sp>
      <p:sp>
        <p:nvSpPr>
          <p:cNvPr id="3" name="Text 1"/>
          <p:cNvSpPr/>
          <p:nvPr/>
        </p:nvSpPr>
        <p:spPr>
          <a:xfrm>
            <a:off x="1250990" y="418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Maximum</a:t>
            </a:r>
            <a:r>
              <a:rPr lang="en-US" sz="22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Drawdown</a:t>
            </a:r>
          </a:p>
        </p:txBody>
      </p:sp>
      <p:sp>
        <p:nvSpPr>
          <p:cNvPr id="4" name="Text 2"/>
          <p:cNvSpPr/>
          <p:nvPr/>
        </p:nvSpPr>
        <p:spPr>
          <a:xfrm>
            <a:off x="1250990" y="4815682"/>
            <a:ext cx="49052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Represents the largest peak-to-trough decline in the fund's value during a specific period.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4190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Information</a:t>
            </a:r>
            <a:r>
              <a:rPr lang="en-US" sz="22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Ratio</a:t>
            </a:r>
          </a:p>
        </p:txBody>
      </p:sp>
      <p:sp>
        <p:nvSpPr>
          <p:cNvPr id="6" name="Text 4"/>
          <p:cNvSpPr/>
          <p:nvPr/>
        </p:nvSpPr>
        <p:spPr>
          <a:xfrm>
            <a:off x="7591902" y="4815682"/>
            <a:ext cx="5464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Calculated as the excess return of the fund divided by the tracking error (volatility of the excess return).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7611" y="7736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Challenges in Assessing Hedge Fund Performance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7026" y="3027521"/>
            <a:ext cx="1427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Lack of Standardized Reporting</a:t>
            </a:r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Differences in reporting practices can make it challenging to compare performance across various funds.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56202" y="3027521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5422583" y="3027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Survivorship Bias</a:t>
            </a:r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Performance data may be skewed due to the exclusion of funds that have failed, leading to an overestimation of average performance.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67026" y="6168747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739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Strategy and Market Conditions</a:t>
            </a:r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It's crucial to consider the fund's investment strategy and the prevailing market conditions when assessing its performance</a:t>
            </a:r>
            <a:r>
              <a:rPr lang="en-US" sz="1750" dirty="0"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2014" y="550100"/>
            <a:ext cx="11550609" cy="128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Controversies Surrounding Hedge Funds</a:t>
            </a:r>
          </a:p>
        </p:txBody>
      </p:sp>
      <p:sp>
        <p:nvSpPr>
          <p:cNvPr id="4" name="Text 1"/>
          <p:cNvSpPr/>
          <p:nvPr/>
        </p:nvSpPr>
        <p:spPr>
          <a:xfrm>
            <a:off x="1027706" y="1839433"/>
            <a:ext cx="12082238" cy="2036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funds, known for their complex investment strategies and high-risk, high-return approach, have long been the subject of intense scrutiny and debate. Their opaque operations and potential impact on markets have raised significant concerns among regulators, investors, and the public.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09CFCDB0-EC78-F623-1A58-AB9B372A0CE8}"/>
              </a:ext>
            </a:extLst>
          </p:cNvPr>
          <p:cNvSpPr/>
          <p:nvPr/>
        </p:nvSpPr>
        <p:spPr>
          <a:xfrm>
            <a:off x="1253298" y="3362931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r>
              <a:rPr lang="en-IN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EBFB-09F8-9FD8-29D2-6E8CDC9DEB41}"/>
              </a:ext>
            </a:extLst>
          </p:cNvPr>
          <p:cNvSpPr txBox="1"/>
          <p:nvPr/>
        </p:nvSpPr>
        <p:spPr>
          <a:xfrm>
            <a:off x="1897752" y="3117572"/>
            <a:ext cx="7315200" cy="69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Transparency Issues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AD8A41E-EF0E-6512-CA49-E130B0C54387}"/>
              </a:ext>
            </a:extLst>
          </p:cNvPr>
          <p:cNvSpPr/>
          <p:nvPr/>
        </p:nvSpPr>
        <p:spPr>
          <a:xfrm>
            <a:off x="1635739" y="890095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6C77A23-F0E4-4D5B-5785-97C92416BE8C}"/>
              </a:ext>
            </a:extLst>
          </p:cNvPr>
          <p:cNvSpPr/>
          <p:nvPr/>
        </p:nvSpPr>
        <p:spPr>
          <a:xfrm>
            <a:off x="925488" y="421265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Lack of Disclosure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97D03C3-A741-F7A6-1085-CABE08E84A1D}"/>
              </a:ext>
            </a:extLst>
          </p:cNvPr>
          <p:cNvSpPr/>
          <p:nvPr/>
        </p:nvSpPr>
        <p:spPr>
          <a:xfrm>
            <a:off x="901933" y="4782254"/>
            <a:ext cx="2947054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often operate with limited transparency, making it difficult for investors to fully understand their investment strategies, risk profiles, and performance.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AE9A411-2B6A-21C0-5F03-EE47CF27E211}"/>
              </a:ext>
            </a:extLst>
          </p:cNvPr>
          <p:cNvSpPr/>
          <p:nvPr/>
        </p:nvSpPr>
        <p:spPr>
          <a:xfrm>
            <a:off x="10648249" y="419729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Complex Structures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C675EF4-C2E2-C6E6-C9CE-9D14BE0F1A04}"/>
              </a:ext>
            </a:extLst>
          </p:cNvPr>
          <p:cNvSpPr/>
          <p:nvPr/>
        </p:nvSpPr>
        <p:spPr>
          <a:xfrm>
            <a:off x="10648249" y="4895373"/>
            <a:ext cx="2766179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may use complex financial instruments and offshore vehicles, further obscuring their activities from public view.</a:t>
            </a: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016F9062-F962-157E-0145-0C6D11410BC9}"/>
              </a:ext>
            </a:extLst>
          </p:cNvPr>
          <p:cNvSpPr/>
          <p:nvPr/>
        </p:nvSpPr>
        <p:spPr>
          <a:xfrm>
            <a:off x="4144461" y="4197295"/>
            <a:ext cx="282178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Unregulated Reporting</a:t>
            </a: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9CCA095-1807-B1DA-E8BB-9370175A27CE}"/>
              </a:ext>
            </a:extLst>
          </p:cNvPr>
          <p:cNvSpPr/>
          <p:nvPr/>
        </p:nvSpPr>
        <p:spPr>
          <a:xfrm>
            <a:off x="4144461" y="4872014"/>
            <a:ext cx="322921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 lack of standardized reporting requirements for hedge funds can make it challenging to compare their performance and holdings.</a:t>
            </a: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DCCE3DD-3748-5869-F25B-F9EE433BB329}"/>
              </a:ext>
            </a:extLst>
          </p:cNvPr>
          <p:cNvSpPr/>
          <p:nvPr/>
        </p:nvSpPr>
        <p:spPr>
          <a:xfrm>
            <a:off x="7501265" y="421729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Conflicts of Interest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88FB659-D9A9-F3E9-B489-F4756C734C9E}"/>
              </a:ext>
            </a:extLst>
          </p:cNvPr>
          <p:cNvSpPr/>
          <p:nvPr/>
        </p:nvSpPr>
        <p:spPr>
          <a:xfrm>
            <a:off x="7501265" y="4894043"/>
            <a:ext cx="2594344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 managers may have incentives that conflict with the best interests of their investors, leading to concerns about fair treatment.</a:t>
            </a:r>
          </a:p>
        </p:txBody>
      </p:sp>
    </p:spTree>
    <p:extLst>
      <p:ext uri="{BB962C8B-B14F-4D97-AF65-F5344CB8AC3E}">
        <p14:creationId xmlns:p14="http://schemas.microsoft.com/office/powerpoint/2010/main" val="174980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6757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Introduction to Hedge Funds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Pooled Investment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are pooled investments managed by a partnership of institutional or accredited investors.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Flexibility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have fewer restrictions than traditional investment methods, allowing managers to pursue a broader range of strategies.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Private Partnerships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They are structured as private investment partnerships and require substantial minimum investments, catering to wealthy individuals or institutions.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0">
            <a:extLst>
              <a:ext uri="{FF2B5EF4-FFF2-40B4-BE49-F238E27FC236}">
                <a16:creationId xmlns:a16="http://schemas.microsoft.com/office/drawing/2014/main" id="{A87E2F27-F975-9017-90AD-00A645B9B6DF}"/>
              </a:ext>
            </a:extLst>
          </p:cNvPr>
          <p:cNvSpPr/>
          <p:nvPr/>
        </p:nvSpPr>
        <p:spPr>
          <a:xfrm>
            <a:off x="932014" y="550100"/>
            <a:ext cx="11550609" cy="2050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Controversies Surrounding Hedge Funds (Continued)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3701866B-78A4-1455-0A8C-2F4B6AAEAA45}"/>
              </a:ext>
            </a:extLst>
          </p:cNvPr>
          <p:cNvSpPr/>
          <p:nvPr/>
        </p:nvSpPr>
        <p:spPr>
          <a:xfrm>
            <a:off x="1027706" y="1839433"/>
            <a:ext cx="12082238" cy="2036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35" name="Shape 1">
            <a:extLst>
              <a:ext uri="{FF2B5EF4-FFF2-40B4-BE49-F238E27FC236}">
                <a16:creationId xmlns:a16="http://schemas.microsoft.com/office/drawing/2014/main" id="{C45EFEA9-2A48-3104-7FA2-C1BBA44C745E}"/>
              </a:ext>
            </a:extLst>
          </p:cNvPr>
          <p:cNvSpPr/>
          <p:nvPr/>
        </p:nvSpPr>
        <p:spPr>
          <a:xfrm>
            <a:off x="1253298" y="2860710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r>
              <a:rPr lang="en-IN" dirty="0"/>
              <a:t>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8A23C6-08C1-F0FF-D94C-9814B233904E}"/>
              </a:ext>
            </a:extLst>
          </p:cNvPr>
          <p:cNvSpPr txBox="1"/>
          <p:nvPr/>
        </p:nvSpPr>
        <p:spPr>
          <a:xfrm>
            <a:off x="1993445" y="2630388"/>
            <a:ext cx="7315200" cy="71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Manipulation Allegations</a:t>
            </a: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3C0BA6D1-2E71-E2B0-D264-47E7713DCA5D}"/>
              </a:ext>
            </a:extLst>
          </p:cNvPr>
          <p:cNvSpPr/>
          <p:nvPr/>
        </p:nvSpPr>
        <p:spPr>
          <a:xfrm>
            <a:off x="1635739" y="890095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FE2F41F-3163-CEFA-E85D-6D6665DDAEB5}"/>
              </a:ext>
            </a:extLst>
          </p:cNvPr>
          <p:cNvSpPr/>
          <p:nvPr/>
        </p:nvSpPr>
        <p:spPr>
          <a:xfrm>
            <a:off x="1215972" y="381062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Short-Selling Practices</a:t>
            </a: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6EEA8D54-81E4-A10F-DFCA-C8C80F3C9E67}"/>
              </a:ext>
            </a:extLst>
          </p:cNvPr>
          <p:cNvSpPr/>
          <p:nvPr/>
        </p:nvSpPr>
        <p:spPr>
          <a:xfrm>
            <a:off x="1215972" y="4415929"/>
            <a:ext cx="3229212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have been accused of engaging in short-selling tactics that can artificially depress the prices of certain stocks, potentially harming investors and companies.</a:t>
            </a:r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96252AB7-41B1-993C-2C98-24FB7A59902D}"/>
              </a:ext>
            </a:extLst>
          </p:cNvPr>
          <p:cNvSpPr/>
          <p:nvPr/>
        </p:nvSpPr>
        <p:spPr>
          <a:xfrm>
            <a:off x="10648249" y="419729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49D5DD12-FC36-D816-1E32-B38CECB16AED}"/>
              </a:ext>
            </a:extLst>
          </p:cNvPr>
          <p:cNvSpPr/>
          <p:nvPr/>
        </p:nvSpPr>
        <p:spPr>
          <a:xfrm>
            <a:off x="10648249" y="4895373"/>
            <a:ext cx="2766179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D28F8634-3368-B13B-4122-CF4EF0A56BC7}"/>
              </a:ext>
            </a:extLst>
          </p:cNvPr>
          <p:cNvSpPr/>
          <p:nvPr/>
        </p:nvSpPr>
        <p:spPr>
          <a:xfrm>
            <a:off x="5555351" y="3808279"/>
            <a:ext cx="282178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Insider Trading Concerns</a:t>
            </a:r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1E3945C3-BA4E-0BDE-0AEC-261686D3C496}"/>
              </a:ext>
            </a:extLst>
          </p:cNvPr>
          <p:cNvSpPr/>
          <p:nvPr/>
        </p:nvSpPr>
        <p:spPr>
          <a:xfrm>
            <a:off x="5553490" y="4542096"/>
            <a:ext cx="322921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There have been allegations that some hedge funds have used insider information or undisclosed research to gain unfair trading advantages.</a:t>
            </a: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81CCA1E9-CEC9-D77A-63BD-DD539846799E}"/>
              </a:ext>
            </a:extLst>
          </p:cNvPr>
          <p:cNvSpPr/>
          <p:nvPr/>
        </p:nvSpPr>
        <p:spPr>
          <a:xfrm>
            <a:off x="10173167" y="378808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Activist Strategies</a:t>
            </a:r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77E776E2-1ACF-2177-AEB0-A51AA103FBDA}"/>
              </a:ext>
            </a:extLst>
          </p:cNvPr>
          <p:cNvSpPr/>
          <p:nvPr/>
        </p:nvSpPr>
        <p:spPr>
          <a:xfrm>
            <a:off x="10173166" y="4520535"/>
            <a:ext cx="304310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Activist hedge funds that take large positions in companies and aggressively push for changes have been criticized for disrupting market stability and corporate governance.</a:t>
            </a:r>
          </a:p>
        </p:txBody>
      </p:sp>
    </p:spTree>
    <p:extLst>
      <p:ext uri="{BB962C8B-B14F-4D97-AF65-F5344CB8AC3E}">
        <p14:creationId xmlns:p14="http://schemas.microsoft.com/office/powerpoint/2010/main" val="3006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5826" y="2168954"/>
            <a:ext cx="5670590" cy="50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Bridgewater</a:t>
            </a: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Associates</a:t>
            </a:r>
          </a:p>
        </p:txBody>
      </p:sp>
      <p:sp>
        <p:nvSpPr>
          <p:cNvPr id="3" name="Text 1"/>
          <p:cNvSpPr/>
          <p:nvPr/>
        </p:nvSpPr>
        <p:spPr>
          <a:xfrm>
            <a:off x="1521770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Five Forces Framework</a:t>
            </a:r>
          </a:p>
        </p:txBody>
      </p:sp>
      <p:sp>
        <p:nvSpPr>
          <p:cNvPr id="4" name="Text 2"/>
          <p:cNvSpPr/>
          <p:nvPr/>
        </p:nvSpPr>
        <p:spPr>
          <a:xfrm>
            <a:off x="1521770" y="4230956"/>
            <a:ext cx="3236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 leverages Porter's framework to understand industry dynamics and gain a competitive advantage.</a:t>
            </a:r>
          </a:p>
        </p:txBody>
      </p:sp>
      <p:sp>
        <p:nvSpPr>
          <p:cNvPr id="5" name="Text 3"/>
          <p:cNvSpPr/>
          <p:nvPr/>
        </p:nvSpPr>
        <p:spPr>
          <a:xfrm>
            <a:off x="5513682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Strategic Positioning</a:t>
            </a:r>
          </a:p>
        </p:txBody>
      </p:sp>
      <p:sp>
        <p:nvSpPr>
          <p:cNvPr id="6" name="Text 4"/>
          <p:cNvSpPr/>
          <p:nvPr/>
        </p:nvSpPr>
        <p:spPr>
          <a:xfrm>
            <a:off x="5513681" y="4215408"/>
            <a:ext cx="32365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Bridgewater's risk management and strategic decision-making during the 2008 financial crisis solidified its position in the investment sector.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Risk Parity Model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1102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Bridgewater's implementation of the risk parity model has contributed to its ability to generate consistent risk-adjusted returns for clients.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96A06-3E77-A964-0F6E-ECCD1DCC58E5}"/>
              </a:ext>
            </a:extLst>
          </p:cNvPr>
          <p:cNvSpPr txBox="1"/>
          <p:nvPr/>
        </p:nvSpPr>
        <p:spPr>
          <a:xfrm>
            <a:off x="1425912" y="1093930"/>
            <a:ext cx="731520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50"/>
              </a:lnSpc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Hedge Fund Case Studies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C55F8F5-011F-8D10-396F-F18A28C76BB9}"/>
              </a:ext>
            </a:extLst>
          </p:cNvPr>
          <p:cNvSpPr/>
          <p:nvPr/>
        </p:nvSpPr>
        <p:spPr>
          <a:xfrm>
            <a:off x="1312339" y="2348190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b="1" dirty="0">
                <a:latin typeface="Crimson Pro Semi Bold" pitchFamily="34" charset="0"/>
              </a:rPr>
              <a:t>1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5913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B4643-556C-AF79-5F20-D8C088D2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210DDE-7C6C-D6E9-9148-1C538AA76918}"/>
              </a:ext>
            </a:extLst>
          </p:cNvPr>
          <p:cNvSpPr/>
          <p:nvPr/>
        </p:nvSpPr>
        <p:spPr>
          <a:xfrm>
            <a:off x="2115826" y="2168954"/>
            <a:ext cx="5670590" cy="682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Melvin</a:t>
            </a: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Capital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64F94FB-4F31-A7BE-9C81-400408457C20}"/>
              </a:ext>
            </a:extLst>
          </p:cNvPr>
          <p:cNvSpPr/>
          <p:nvPr/>
        </p:nvSpPr>
        <p:spPr>
          <a:xfrm>
            <a:off x="1521770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GameStop Saga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C1DB188-D08C-2DD3-0970-EE709BCE7089}"/>
              </a:ext>
            </a:extLst>
          </p:cNvPr>
          <p:cNvSpPr/>
          <p:nvPr/>
        </p:nvSpPr>
        <p:spPr>
          <a:xfrm>
            <a:off x="1521770" y="4230956"/>
            <a:ext cx="3236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Melvin Capital suffered significant losses due to wrong-way bets on GameStop.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49589C8-F024-DEC8-01A3-5215BF9CCAD3}"/>
              </a:ext>
            </a:extLst>
          </p:cNvPr>
          <p:cNvSpPr/>
          <p:nvPr/>
        </p:nvSpPr>
        <p:spPr>
          <a:xfrm>
            <a:off x="5513682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Investor Response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B586F9A-7C2B-E435-F06A-22A4A7F3654A}"/>
              </a:ext>
            </a:extLst>
          </p:cNvPr>
          <p:cNvSpPr/>
          <p:nvPr/>
        </p:nvSpPr>
        <p:spPr>
          <a:xfrm>
            <a:off x="5513681" y="4215408"/>
            <a:ext cx="32365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Retail investors coordinated online to drive up GameStop's stock price, impacting Melvin's short positions.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6D011C6-64D2-88E1-28E3-8576D2D74DD4}"/>
              </a:ext>
            </a:extLst>
          </p:cNvPr>
          <p:cNvSpPr/>
          <p:nvPr/>
        </p:nvSpPr>
        <p:spPr>
          <a:xfrm>
            <a:off x="9872067" y="3455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Fund Closure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90F4C0-9D6D-0ED4-73DA-0F99814014E4}"/>
              </a:ext>
            </a:extLst>
          </p:cNvPr>
          <p:cNvSpPr/>
          <p:nvPr/>
        </p:nvSpPr>
        <p:spPr>
          <a:xfrm>
            <a:off x="9872067" y="4215408"/>
            <a:ext cx="31102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Melvin Capital ultimately shut down after experiencing substantial losses and a bailout from other hedge funds.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9FE98-0770-D9E1-EE66-1D82E22033F8}"/>
              </a:ext>
            </a:extLst>
          </p:cNvPr>
          <p:cNvSpPr txBox="1"/>
          <p:nvPr/>
        </p:nvSpPr>
        <p:spPr>
          <a:xfrm>
            <a:off x="1425912" y="1093930"/>
            <a:ext cx="988713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50"/>
              </a:lnSpc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Hedge Fund Case Studies (Continued)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09BE893E-B84C-E70C-82D5-8BA4450ABCA3}"/>
              </a:ext>
            </a:extLst>
          </p:cNvPr>
          <p:cNvSpPr/>
          <p:nvPr/>
        </p:nvSpPr>
        <p:spPr>
          <a:xfrm>
            <a:off x="1312339" y="2357134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latin typeface="Crimson Pro Semi Bold" pitchFamily="34" charset="0"/>
              </a:rPr>
              <a:t>2</a:t>
            </a:r>
            <a:endParaRPr lang="en-US" sz="1800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34" y="199506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5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1C8E5486-2806-7900-2E6D-9E799B019F60}"/>
              </a:ext>
            </a:extLst>
          </p:cNvPr>
          <p:cNvSpPr/>
          <p:nvPr/>
        </p:nvSpPr>
        <p:spPr>
          <a:xfrm>
            <a:off x="8712046" y="4902991"/>
            <a:ext cx="3534416" cy="2468474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0B7AD4F-0C55-5553-AECF-4B3D95422812}"/>
              </a:ext>
            </a:extLst>
          </p:cNvPr>
          <p:cNvSpPr/>
          <p:nvPr/>
        </p:nvSpPr>
        <p:spPr>
          <a:xfrm>
            <a:off x="8712046" y="1875080"/>
            <a:ext cx="3534416" cy="2468475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 0"/>
          <p:cNvSpPr/>
          <p:nvPr/>
        </p:nvSpPr>
        <p:spPr>
          <a:xfrm>
            <a:off x="1109021" y="850770"/>
            <a:ext cx="9937324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Trends Shaping the Future Hedge Funds</a:t>
            </a:r>
          </a:p>
        </p:txBody>
      </p:sp>
      <p:sp>
        <p:nvSpPr>
          <p:cNvPr id="4" name="Shape 1"/>
          <p:cNvSpPr/>
          <p:nvPr/>
        </p:nvSpPr>
        <p:spPr>
          <a:xfrm>
            <a:off x="1253298" y="2065759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436950" y="2128555"/>
            <a:ext cx="45719" cy="16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</a:p>
        </p:txBody>
      </p:sp>
      <p:sp>
        <p:nvSpPr>
          <p:cNvPr id="6" name="Text 3"/>
          <p:cNvSpPr/>
          <p:nvPr/>
        </p:nvSpPr>
        <p:spPr>
          <a:xfrm>
            <a:off x="1900019" y="2159853"/>
            <a:ext cx="232719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AI in Hedge Funds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0219" y="2583444"/>
            <a:ext cx="5504980" cy="211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are entering a new era poised to reshape investment strategies and operational efficiencies with the advent of generative artificial intelligence (gen AI), according to research from the Alternative Investment Management Association (AIMA).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10221" y="4951150"/>
            <a:ext cx="5504978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 adoption rate: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86% of hedge fund managers surveyed now grant their staff access to various Gen AI tools to bolster their work, representing a widespread embrace of this transformative technology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9889819" y="1971787"/>
            <a:ext cx="115652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9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Benefits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8813" y="4951150"/>
            <a:ext cx="12875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Challenges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68212" y="2275190"/>
            <a:ext cx="3534416" cy="20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Improved</a:t>
            </a:r>
            <a:r>
              <a:rPr lang="en-US" sz="1700" b="0" i="0" dirty="0">
                <a:effectLst/>
              </a:rPr>
              <a:t> </a:t>
            </a: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Decision-Making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Increased efficiency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Risk Management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Optimized Trading Strategies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Cost Reduction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868212" y="5254553"/>
            <a:ext cx="3199741" cy="20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Inaccurate Predictions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Lack of Transparency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Reputational Concerns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Security Risks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Balancing the Use of Technology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8CA58C97-30B0-7C71-6693-E875FDEF350A}"/>
              </a:ext>
            </a:extLst>
          </p:cNvPr>
          <p:cNvSpPr/>
          <p:nvPr/>
        </p:nvSpPr>
        <p:spPr>
          <a:xfrm>
            <a:off x="8304666" y="2282382"/>
            <a:ext cx="5479322" cy="4764210"/>
          </a:xfrm>
          <a:prstGeom prst="roundRect">
            <a:avLst>
              <a:gd name="adj" fmla="val 104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7624405" y="6355318"/>
            <a:ext cx="31364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B926EC-8F40-F73E-D32F-3DDC7D168C86}"/>
              </a:ext>
            </a:extLst>
          </p:cNvPr>
          <p:cNvSpPr/>
          <p:nvPr/>
        </p:nvSpPr>
        <p:spPr>
          <a:xfrm>
            <a:off x="796003" y="2080463"/>
            <a:ext cx="418862" cy="4188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62C4C-6F64-D4A0-98B3-16A9A1CBA9C9}"/>
              </a:ext>
            </a:extLst>
          </p:cNvPr>
          <p:cNvSpPr txBox="1"/>
          <p:nvPr/>
        </p:nvSpPr>
        <p:spPr>
          <a:xfrm>
            <a:off x="1321191" y="206693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ESG (Environmental, Social, &amp; Governance)</a:t>
            </a:r>
            <a:endParaRPr lang="en-IN" sz="2200" b="1" dirty="0">
              <a:latin typeface="Cambria Math" panose="02040503050406030204" pitchFamily="18" charset="0"/>
              <a:ea typeface="Cambria Math" panose="02040503050406030204" pitchFamily="18" charset="0"/>
              <a:cs typeface="Crimson Pro Semi Bold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DD71C-1DFF-C50F-0853-F4B6683A8B57}"/>
              </a:ext>
            </a:extLst>
          </p:cNvPr>
          <p:cNvSpPr txBox="1"/>
          <p:nvPr/>
        </p:nvSpPr>
        <p:spPr>
          <a:xfrm>
            <a:off x="1321191" y="2816160"/>
            <a:ext cx="646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BNP Paribas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(a French multinational banking and financial services company) published the following data: It conducted an online survey of 53 hedge funds and some deeper qualitative interviews.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C5DBE-D096-8059-3E83-3556C5AD46F4}"/>
              </a:ext>
            </a:extLst>
          </p:cNvPr>
          <p:cNvSpPr txBox="1"/>
          <p:nvPr/>
        </p:nvSpPr>
        <p:spPr>
          <a:xfrm>
            <a:off x="1321191" y="4535665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40%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of participants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integrate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ESG into their investment process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60%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of the participants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do not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integrate ESG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55%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of respondents believe we saw increased demand for ESG-integrated investments post-COVID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CCF2E-7E24-A3A8-0D85-D15714949D10}"/>
              </a:ext>
            </a:extLst>
          </p:cNvPr>
          <p:cNvSpPr txBox="1"/>
          <p:nvPr/>
        </p:nvSpPr>
        <p:spPr>
          <a:xfrm>
            <a:off x="8474149" y="2482253"/>
            <a:ext cx="4835060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Companies and funds currently integrating ESG (Environmental, Social, and Governance) criteria tend to be larger in terms of both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Assets Under Management (AUM)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and the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number of employees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than those that are not.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4C16B5-4C53-073D-603B-F0CEF561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349" y="4964258"/>
            <a:ext cx="4291956" cy="17131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4A5899-5502-92B5-B1E2-0E1A18C66256}"/>
              </a:ext>
            </a:extLst>
          </p:cNvPr>
          <p:cNvSpPr txBox="1"/>
          <p:nvPr/>
        </p:nvSpPr>
        <p:spPr>
          <a:xfrm>
            <a:off x="1005434" y="886959"/>
            <a:ext cx="12870054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Trends Shaping the Future Hedge Funds (Continued)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77929280-35EB-E72A-AB01-D58A449A4B20}"/>
              </a:ext>
            </a:extLst>
          </p:cNvPr>
          <p:cNvSpPr/>
          <p:nvPr/>
        </p:nvSpPr>
        <p:spPr>
          <a:xfrm>
            <a:off x="680225" y="547807"/>
            <a:ext cx="13254136" cy="1864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lice" pitchFamily="34" charset="-120"/>
              </a:rPr>
              <a:t>The Role of Hedge Funds in Financial Markets: Strategies and Impact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2ABE1-73CC-5717-3134-4CDEED0059EC}"/>
              </a:ext>
            </a:extLst>
          </p:cNvPr>
          <p:cNvGrpSpPr/>
          <p:nvPr/>
        </p:nvGrpSpPr>
        <p:grpSpPr>
          <a:xfrm>
            <a:off x="2345473" y="2569746"/>
            <a:ext cx="3776543" cy="2100263"/>
            <a:chOff x="6182439" y="2710577"/>
            <a:chExt cx="3776543" cy="2100263"/>
          </a:xfrm>
        </p:grpSpPr>
        <p:sp>
          <p:nvSpPr>
            <p:cNvPr id="6" name="Shape 2">
              <a:extLst>
                <a:ext uri="{FF2B5EF4-FFF2-40B4-BE49-F238E27FC236}">
                  <a16:creationId xmlns:a16="http://schemas.microsoft.com/office/drawing/2014/main" id="{96A4D920-5581-A69C-5849-F6BC66BA07AD}"/>
                </a:ext>
              </a:extLst>
            </p:cNvPr>
            <p:cNvSpPr/>
            <p:nvPr/>
          </p:nvSpPr>
          <p:spPr>
            <a:xfrm>
              <a:off x="6182439" y="2710577"/>
              <a:ext cx="3776543" cy="2100263"/>
            </a:xfrm>
            <a:prstGeom prst="roundRect">
              <a:avLst>
                <a:gd name="adj" fmla="val 1420"/>
              </a:avLst>
            </a:prstGeom>
            <a:solidFill>
              <a:srgbClr val="F0EDE6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4FDC3F18-988E-E66E-C32F-1504B121D9C0}"/>
                </a:ext>
              </a:extLst>
            </p:cNvPr>
            <p:cNvSpPr/>
            <p:nvPr/>
          </p:nvSpPr>
          <p:spPr>
            <a:xfrm>
              <a:off x="6381274" y="2909411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Key Takeaways</a:t>
              </a:r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71585EF-B867-0731-FABF-A0C03F7BA32F}"/>
                </a:ext>
              </a:extLst>
            </p:cNvPr>
            <p:cNvSpPr/>
            <p:nvPr/>
          </p:nvSpPr>
          <p:spPr>
            <a:xfrm>
              <a:off x="6381274" y="3339465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funds employ diverse investment strategies to generate returns, often using complex financial instruments.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0A1B9A-5B6A-B6A3-5CCA-231680D9E2DE}"/>
              </a:ext>
            </a:extLst>
          </p:cNvPr>
          <p:cNvGrpSpPr/>
          <p:nvPr/>
        </p:nvGrpSpPr>
        <p:grpSpPr>
          <a:xfrm>
            <a:off x="7910870" y="2569747"/>
            <a:ext cx="3776543" cy="2100263"/>
            <a:chOff x="10157817" y="2710577"/>
            <a:chExt cx="3776543" cy="2100263"/>
          </a:xfrm>
        </p:grpSpPr>
        <p:sp>
          <p:nvSpPr>
            <p:cNvPr id="9" name="Shape 5">
              <a:extLst>
                <a:ext uri="{FF2B5EF4-FFF2-40B4-BE49-F238E27FC236}">
                  <a16:creationId xmlns:a16="http://schemas.microsoft.com/office/drawing/2014/main" id="{82E80048-9144-9597-6223-BC8670FAE5D8}"/>
                </a:ext>
              </a:extLst>
            </p:cNvPr>
            <p:cNvSpPr/>
            <p:nvPr/>
          </p:nvSpPr>
          <p:spPr>
            <a:xfrm>
              <a:off x="10157817" y="2710577"/>
              <a:ext cx="3776543" cy="2100263"/>
            </a:xfrm>
            <a:prstGeom prst="roundRect">
              <a:avLst>
                <a:gd name="adj" fmla="val 1420"/>
              </a:avLst>
            </a:prstGeom>
            <a:solidFill>
              <a:srgbClr val="F0EDE6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13C38F03-B13D-AFE2-8EB0-42ACCEDF90DA}"/>
                </a:ext>
              </a:extLst>
            </p:cNvPr>
            <p:cNvSpPr/>
            <p:nvPr/>
          </p:nvSpPr>
          <p:spPr>
            <a:xfrm>
              <a:off x="10356652" y="2909411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Market Impact</a:t>
              </a:r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2DBB4495-57E3-3166-8EDC-5C19CDD6F16F}"/>
                </a:ext>
              </a:extLst>
            </p:cNvPr>
            <p:cNvSpPr/>
            <p:nvPr/>
          </p:nvSpPr>
          <p:spPr>
            <a:xfrm>
              <a:off x="10356652" y="3339465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funds can influence market dynamics through their trading activities, contributing to volatility and liquidity.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C3D09E-44BA-7F0F-D3E6-DD11CB28DF1A}"/>
              </a:ext>
            </a:extLst>
          </p:cNvPr>
          <p:cNvGrpSpPr/>
          <p:nvPr/>
        </p:nvGrpSpPr>
        <p:grpSpPr>
          <a:xfrm>
            <a:off x="2345473" y="5165972"/>
            <a:ext cx="3776543" cy="2100263"/>
            <a:chOff x="6182439" y="5009674"/>
            <a:chExt cx="3776543" cy="2100263"/>
          </a:xfrm>
        </p:grpSpPr>
        <p:sp>
          <p:nvSpPr>
            <p:cNvPr id="12" name="Shape 8">
              <a:extLst>
                <a:ext uri="{FF2B5EF4-FFF2-40B4-BE49-F238E27FC236}">
                  <a16:creationId xmlns:a16="http://schemas.microsoft.com/office/drawing/2014/main" id="{80C8D1EA-B47A-1C81-DF67-2541D4FA4767}"/>
                </a:ext>
              </a:extLst>
            </p:cNvPr>
            <p:cNvSpPr/>
            <p:nvPr/>
          </p:nvSpPr>
          <p:spPr>
            <a:xfrm>
              <a:off x="6182439" y="5009674"/>
              <a:ext cx="3776543" cy="2100263"/>
            </a:xfrm>
            <a:prstGeom prst="roundRect">
              <a:avLst>
                <a:gd name="adj" fmla="val 1420"/>
              </a:avLst>
            </a:prstGeom>
            <a:solidFill>
              <a:srgbClr val="F0EDE6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29F9EA1F-C7BF-41DE-D30B-9ED2AFACE96F}"/>
                </a:ext>
              </a:extLst>
            </p:cNvPr>
            <p:cNvSpPr/>
            <p:nvPr/>
          </p:nvSpPr>
          <p:spPr>
            <a:xfrm>
              <a:off x="6381274" y="5208508"/>
              <a:ext cx="2485906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Regulatory Oversight</a:t>
              </a: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58B9AA5E-F6A8-7A1D-628B-DF18A9EEB70A}"/>
                </a:ext>
              </a:extLst>
            </p:cNvPr>
            <p:cNvSpPr/>
            <p:nvPr/>
          </p:nvSpPr>
          <p:spPr>
            <a:xfrm>
              <a:off x="6381274" y="5638562"/>
              <a:ext cx="3378875" cy="95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Policymakers closely monitor hedge funds to mitigate systemic risks and ensure market stability.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46AE09-BD1A-BB30-1CC2-0C84A7AD8EA9}"/>
              </a:ext>
            </a:extLst>
          </p:cNvPr>
          <p:cNvGrpSpPr/>
          <p:nvPr/>
        </p:nvGrpSpPr>
        <p:grpSpPr>
          <a:xfrm>
            <a:off x="7910869" y="5165972"/>
            <a:ext cx="3776543" cy="2100263"/>
            <a:chOff x="10157817" y="5009674"/>
            <a:chExt cx="3776543" cy="2100263"/>
          </a:xfrm>
        </p:grpSpPr>
        <p:sp>
          <p:nvSpPr>
            <p:cNvPr id="15" name="Shape 11">
              <a:extLst>
                <a:ext uri="{FF2B5EF4-FFF2-40B4-BE49-F238E27FC236}">
                  <a16:creationId xmlns:a16="http://schemas.microsoft.com/office/drawing/2014/main" id="{3107EF8F-11CB-A423-FD0E-2D417940B5CD}"/>
                </a:ext>
              </a:extLst>
            </p:cNvPr>
            <p:cNvSpPr/>
            <p:nvPr/>
          </p:nvSpPr>
          <p:spPr>
            <a:xfrm>
              <a:off x="10157817" y="5009674"/>
              <a:ext cx="3776543" cy="2100263"/>
            </a:xfrm>
            <a:prstGeom prst="roundRect">
              <a:avLst>
                <a:gd name="adj" fmla="val 1420"/>
              </a:avLst>
            </a:prstGeom>
            <a:solidFill>
              <a:srgbClr val="F0EDE6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2643F1A2-5C80-F6D7-6A13-CB463F53C594}"/>
                </a:ext>
              </a:extLst>
            </p:cNvPr>
            <p:cNvSpPr/>
            <p:nvPr/>
          </p:nvSpPr>
          <p:spPr>
            <a:xfrm>
              <a:off x="10356652" y="5208508"/>
              <a:ext cx="2661523" cy="310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Investor Considerations</a:t>
              </a:r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EA151D8A-7113-4A51-95A7-41875E71682B}"/>
                </a:ext>
              </a:extLst>
            </p:cNvPr>
            <p:cNvSpPr/>
            <p:nvPr/>
          </p:nvSpPr>
          <p:spPr>
            <a:xfrm>
              <a:off x="10356652" y="5638562"/>
              <a:ext cx="3378875" cy="12725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Heebo" pitchFamily="34" charset="-120"/>
                </a:rPr>
                <a:t>Hedge fund investments carry higher risks, but can also offer diversification and potential for higher returns.</a:t>
              </a:r>
            </a:p>
          </p:txBody>
        </p:sp>
      </p:grpSp>
      <p:sp>
        <p:nvSpPr>
          <p:cNvPr id="18" name="Shape 14">
            <a:extLst>
              <a:ext uri="{FF2B5EF4-FFF2-40B4-BE49-F238E27FC236}">
                <a16:creationId xmlns:a16="http://schemas.microsoft.com/office/drawing/2014/main" id="{0AB51F57-9187-80DB-25EA-EF51B5C0B551}"/>
              </a:ext>
            </a:extLst>
          </p:cNvPr>
          <p:cNvSpPr/>
          <p:nvPr/>
        </p:nvSpPr>
        <p:spPr>
          <a:xfrm>
            <a:off x="6182439" y="7348538"/>
            <a:ext cx="318135" cy="318135"/>
          </a:xfrm>
          <a:prstGeom prst="roundRect">
            <a:avLst>
              <a:gd name="adj" fmla="val 28739641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69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Key Differences</a:t>
            </a:r>
            <a:endParaRPr lang="en-US" sz="4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228766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9057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Feature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46038" y="243137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59210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Mutual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Funds</a:t>
            </a: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410" y="2937986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9057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Strategies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546038" y="308169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More complex and aggressive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59210" y="3081695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Typically long-only equity or bond investments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31411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90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Regulation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46038" y="445781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Lighter regulatory scrutiny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59210" y="445781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Subject to stricter regulations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532733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29057" y="54710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Fees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546038" y="5471041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Higher fees (2 and 20 model)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59210" y="54710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Lower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 fees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801410" y="634055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029057" y="64842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546038" y="64842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Limited 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59210" y="64842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Daily liquidity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Types of Hedge Funds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8100" y="3088481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Long/Short Equity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49388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Involves buying undervalued stocks (long positions) and shorting overvalued stocks (short positions).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87697" y="3088481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2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54078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Neutral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54078" y="349388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Aims to eliminate market risk by taking long and short positions in correlated securities.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13369" y="308848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3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377249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Event-Driven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377249" y="349388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Focuses on investing in companies undergoing significant corporate events like mergers, acquisitions, or restructurings.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59167" y="5512475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4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0906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Global Macro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30906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Makes investment decisions based on macroeconomic trends and geopolitical events.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601902" y="5512475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5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165783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Quantitative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165783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Employs mathematical models and statistical techniques to identify trading opportunities.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4078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Common Investment Strategies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Long/Short Equity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Investors simultaneously buy undervalued stocks (long positions) and sell short overvalued stocks (short positions).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profit from both rising and falling markets.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Market Neutral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Involves taking long and short positions in securities with similar economic characteristics but different price trends.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minimize market risk by offsetting gains and losses from long and short positions.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668"/>
            <a:ext cx="10428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Common Investment Strategies (Continued)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Event-Driven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8756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Focuses on investing in companies undergoing significant corporate events such as mergers, acquisitions, spin-offs, or restructurings.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capitalize on price discrepancies and market inefficiencies that arise during these events.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Global Macro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3875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Makes investment decisions based on broad economic trends and geopolitical events.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68034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identify and exploit macroeconomic opportunities, such as interest rate changes, currency fluctuations, and commodity price movements.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Quantitative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33875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Employs sophisticated mathematical models and statistical techniques to identify trading opportunities.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46803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Objective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: To generate consistent returns through systematic, data-driven approaches.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Leverage and Risk Management in Hedge Funds</a:t>
            </a:r>
            <a:endParaRPr lang="en-US" sz="43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225158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4231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Leverage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291834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 refers to the use of borrowed money to amplify potential returns.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11480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Benefits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534078"/>
            <a:ext cx="6271243" cy="1068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allows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funds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to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generate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higher returns by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magnifying their market exposure. This can enhance its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ability to achieve market neutrality and generate alpha.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Heebo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995868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14456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Risks</a:t>
            </a:r>
            <a:endParaRPr lang="en-US" sz="21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604610"/>
            <a:ext cx="6162199" cy="801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Leverage also amplifies losses, increasing the likelihood of </a:t>
            </a:r>
          </a:p>
          <a:p>
            <a:pPr>
              <a:lnSpc>
                <a:spcPts val="275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margin calls and the potential for systemic risk.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759"/>
            <a:ext cx="7051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Risk Management Techniques</a:t>
            </a:r>
            <a:endParaRPr lang="en-US" sz="445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54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8100" y="2239328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1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154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Diversification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64473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Spreading investments across different asset classes and strategies reduces the impact of any single adverse event.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2154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99402" y="2239328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2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65783" y="2154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Stress Testing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65783" y="264473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Simulating different market scenarios to assess portfolio vulnerability and identify potential risks.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67026" y="4300418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3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Position Sizing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Carefully managing the size of each position relative to the overall portfolio capital.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94044" y="4300418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4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Liquidity Management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65783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Maintaining sufficient cash and easily saleable assets to meet margin calls and unforeseen needs.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913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967026" y="5998607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5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530906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Hedging Strategies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30906" y="640401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Using derivative instruments to offset exposure to specific risks.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28667" y="5913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593449" y="5998607"/>
            <a:ext cx="18073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6</a:t>
            </a:r>
            <a:endParaRPr lang="en-US" sz="26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65783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Value at Risk (VaR)</a:t>
            </a:r>
            <a:endParaRPr lang="en-US" sz="2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165783" y="640401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A statistical metric that estimates the potential loss of a portfolio over a given time period with a certain level of confidence.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35F09D-6002-0413-D910-382F8B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CF49303-A048-6C62-C9A1-3FE15FFFB97C}"/>
              </a:ext>
            </a:extLst>
          </p:cNvPr>
          <p:cNvSpPr/>
          <p:nvPr/>
        </p:nvSpPr>
        <p:spPr>
          <a:xfrm>
            <a:off x="793789" y="18372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Influence</a:t>
            </a:r>
            <a:r>
              <a:rPr lang="en-US" sz="6150" dirty="0"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on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latin typeface="Cambria Math" panose="02040503050406030204" pitchFamily="18" charset="0"/>
                <a:ea typeface="Cambria Math" panose="02040503050406030204" pitchFamily="18" charset="0"/>
                <a:cs typeface="Crimson Pro Semi Bold" pitchFamily="34" charset="-120"/>
              </a:rPr>
              <a:t>Financial Markets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0E8929-9A46-E41A-BB59-9EEEF8B0137A}"/>
              </a:ext>
            </a:extLst>
          </p:cNvPr>
          <p:cNvSpPr/>
          <p:nvPr/>
        </p:nvSpPr>
        <p:spPr>
          <a:xfrm>
            <a:off x="793788" y="44124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Heebo" pitchFamily="34" charset="-120"/>
              </a:rPr>
              <a:t>Hedge funds play a significant role in financial markets. They invest in various assets, including stocks, bonds, and derivatives. Their strategies range from long-term investments to high-frequency trading.</a:t>
            </a:r>
          </a:p>
        </p:txBody>
      </p:sp>
    </p:spTree>
    <p:extLst>
      <p:ext uri="{BB962C8B-B14F-4D97-AF65-F5344CB8AC3E}">
        <p14:creationId xmlns:p14="http://schemas.microsoft.com/office/powerpoint/2010/main" val="48252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2057</Words>
  <Application>Microsoft Office PowerPoint</Application>
  <PresentationFormat>Custom</PresentationFormat>
  <Paragraphs>258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Cambria Math</vt:lpstr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Tanishka Gupta</cp:lastModifiedBy>
  <cp:revision>10</cp:revision>
  <dcterms:created xsi:type="dcterms:W3CDTF">2024-11-09T09:54:50Z</dcterms:created>
  <dcterms:modified xsi:type="dcterms:W3CDTF">2024-11-10T18:42:26Z</dcterms:modified>
</cp:coreProperties>
</file>